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48" y="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316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091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319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500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894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1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430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246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0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857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196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09C29-6009-4D71-8F76-67F718210101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AF6E1-0DA3-48B5-A41F-C1A62B2884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752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7544" y="620688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rgbClr val="0070C0"/>
                </a:solidFill>
              </a:rPr>
              <a:t>§3.4 :   Krachten in evenwicht</a:t>
            </a:r>
            <a:endParaRPr lang="nl-NL" sz="2800" b="1" dirty="0">
              <a:solidFill>
                <a:srgbClr val="0070C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67544" y="122074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Als een voorwerp in rust is, …</a:t>
            </a:r>
          </a:p>
          <a:p>
            <a:r>
              <a:rPr lang="nl-NL" sz="2400" b="1" dirty="0" smtClean="0">
                <a:solidFill>
                  <a:srgbClr val="FF0000"/>
                </a:solidFill>
              </a:rPr>
              <a:t>dan is de </a:t>
            </a:r>
            <a:r>
              <a:rPr lang="nl-NL" sz="2400" b="1" i="1" u="sng" dirty="0" smtClean="0">
                <a:solidFill>
                  <a:srgbClr val="FF0000"/>
                </a:solidFill>
              </a:rPr>
              <a:t>resulterende</a:t>
            </a:r>
            <a:r>
              <a:rPr lang="nl-NL" sz="2400" b="1" dirty="0" smtClean="0">
                <a:solidFill>
                  <a:srgbClr val="FF0000"/>
                </a:solidFill>
              </a:rPr>
              <a:t> kracht op dat voorwerp 0 N   !!!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67544" y="2276871"/>
            <a:ext cx="82809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Wiskundig opgeschreven:</a:t>
            </a:r>
          </a:p>
          <a:p>
            <a:r>
              <a:rPr lang="nl-NL" sz="2400" b="1" dirty="0" smtClean="0">
                <a:solidFill>
                  <a:srgbClr val="FF0000"/>
                </a:solidFill>
              </a:rPr>
              <a:t>Als een voorwerp in rust is, …</a:t>
            </a:r>
          </a:p>
          <a:p>
            <a:r>
              <a:rPr lang="nl-NL" sz="2400" b="1" dirty="0" smtClean="0">
                <a:solidFill>
                  <a:srgbClr val="FF0000"/>
                </a:solidFill>
              </a:rPr>
              <a:t>dan geldt:   </a:t>
            </a:r>
            <a:r>
              <a:rPr lang="nl-NL" sz="2400" b="1" dirty="0" err="1" smtClean="0">
                <a:solidFill>
                  <a:srgbClr val="FF0000"/>
                </a:solidFill>
              </a:rPr>
              <a:t>F</a:t>
            </a:r>
            <a:r>
              <a:rPr lang="nl-NL" sz="2400" b="1" baseline="-25000" dirty="0" err="1" smtClean="0">
                <a:solidFill>
                  <a:srgbClr val="FF0000"/>
                </a:solidFill>
              </a:rPr>
              <a:t>res</a:t>
            </a:r>
            <a:r>
              <a:rPr lang="nl-NL" sz="2400" b="1" dirty="0" smtClean="0">
                <a:solidFill>
                  <a:srgbClr val="FF0000"/>
                </a:solidFill>
              </a:rPr>
              <a:t> = 0   ofwel   </a:t>
            </a:r>
            <a:r>
              <a:rPr lang="el-GR" sz="2400" b="1" dirty="0" smtClean="0">
                <a:solidFill>
                  <a:srgbClr val="FF0000"/>
                </a:solidFill>
              </a:rPr>
              <a:t>Σ</a:t>
            </a:r>
            <a:r>
              <a:rPr lang="nl-NL" sz="2400" b="1" dirty="0" smtClean="0">
                <a:solidFill>
                  <a:srgbClr val="FF0000"/>
                </a:solidFill>
              </a:rPr>
              <a:t>F = 0</a:t>
            </a:r>
            <a:endParaRPr lang="nl-NL" sz="2400" b="1" dirty="0">
              <a:solidFill>
                <a:srgbClr val="FF0000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564390"/>
            <a:ext cx="3240360" cy="3789554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2627784" y="3933056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Zie figuur hiernaast.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627784" y="4458332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Punt P is in rust.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2617500" y="5013176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Bereken hoek </a:t>
            </a:r>
            <a:r>
              <a:rPr lang="el-GR" sz="2000" dirty="0" smtClean="0"/>
              <a:t>α</a:t>
            </a:r>
            <a:r>
              <a:rPr lang="nl-NL" sz="2000" dirty="0" smtClean="0"/>
              <a:t>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43868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3240360" cy="3789554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4067944" y="692696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Op punt P werken 3 krachten: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067944" y="1412776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1: De gewichtskracht van het gewichtje:   </a:t>
            </a:r>
            <a:r>
              <a:rPr lang="nl-NL" dirty="0" err="1" smtClean="0"/>
              <a:t>F</a:t>
            </a:r>
            <a:r>
              <a:rPr lang="nl-NL" baseline="-25000" dirty="0" err="1" smtClean="0"/>
              <a:t>gew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4067944" y="178898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2: De veerkracht van de veerunster:   </a:t>
            </a:r>
            <a:r>
              <a:rPr lang="nl-NL" dirty="0" err="1" smtClean="0"/>
              <a:t>F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67944" y="2176827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3: De spankracht van het koord:   </a:t>
            </a:r>
            <a:r>
              <a:rPr lang="nl-NL" dirty="0" err="1" smtClean="0"/>
              <a:t>F</a:t>
            </a:r>
            <a:r>
              <a:rPr lang="nl-NL" baseline="-25000" dirty="0" err="1" smtClean="0"/>
              <a:t>s</a:t>
            </a:r>
            <a:endParaRPr lang="nl-NL" dirty="0"/>
          </a:p>
        </p:txBody>
      </p:sp>
      <p:grpSp>
        <p:nvGrpSpPr>
          <p:cNvPr id="10" name="Groep 9"/>
          <p:cNvGrpSpPr/>
          <p:nvPr/>
        </p:nvGrpSpPr>
        <p:grpSpPr>
          <a:xfrm>
            <a:off x="1813657" y="3214018"/>
            <a:ext cx="792088" cy="1913235"/>
            <a:chOff x="1835696" y="3212976"/>
            <a:chExt cx="792088" cy="1913235"/>
          </a:xfrm>
        </p:grpSpPr>
        <p:cxnSp>
          <p:nvCxnSpPr>
            <p:cNvPr id="8" name="Rechte verbindingslijn met pijl 7"/>
            <p:cNvCxnSpPr/>
            <p:nvPr/>
          </p:nvCxnSpPr>
          <p:spPr>
            <a:xfrm>
              <a:off x="2231740" y="3212976"/>
              <a:ext cx="0" cy="144016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Tekstvak 8"/>
            <p:cNvSpPr txBox="1"/>
            <p:nvPr/>
          </p:nvSpPr>
          <p:spPr>
            <a:xfrm>
              <a:off x="1835696" y="4664546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400" dirty="0" err="1" smtClean="0"/>
                <a:t>F</a:t>
              </a:r>
              <a:r>
                <a:rPr lang="nl-NL" sz="2400" baseline="-25000" dirty="0" err="1" smtClean="0"/>
                <a:t>gew</a:t>
              </a:r>
              <a:endParaRPr lang="nl-NL" sz="2400" dirty="0"/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2209701" y="2996952"/>
            <a:ext cx="2290291" cy="461665"/>
            <a:chOff x="2209701" y="2996952"/>
            <a:chExt cx="2290291" cy="461665"/>
          </a:xfrm>
        </p:grpSpPr>
        <p:cxnSp>
          <p:nvCxnSpPr>
            <p:cNvPr id="14" name="Rechte verbindingslijn met pijl 13"/>
            <p:cNvCxnSpPr/>
            <p:nvPr/>
          </p:nvCxnSpPr>
          <p:spPr>
            <a:xfrm>
              <a:off x="2209701" y="3214018"/>
              <a:ext cx="171422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vak 15"/>
            <p:cNvSpPr txBox="1"/>
            <p:nvPr/>
          </p:nvSpPr>
          <p:spPr>
            <a:xfrm>
              <a:off x="4067944" y="2996952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400" dirty="0" err="1" smtClean="0"/>
                <a:t>F</a:t>
              </a:r>
              <a:r>
                <a:rPr lang="nl-NL" sz="2400" baseline="-25000" dirty="0" err="1" smtClean="0"/>
                <a:t>v</a:t>
              </a:r>
              <a:endParaRPr lang="nl-NL" sz="2400" dirty="0"/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1353679" y="1076092"/>
            <a:ext cx="878061" cy="2167543"/>
            <a:chOff x="6588224" y="2852341"/>
            <a:chExt cx="878061" cy="2167543"/>
          </a:xfrm>
        </p:grpSpPr>
        <p:cxnSp>
          <p:nvCxnSpPr>
            <p:cNvPr id="19" name="Rechte verbindingslijn met pijl 18"/>
            <p:cNvCxnSpPr/>
            <p:nvPr/>
          </p:nvCxnSpPr>
          <p:spPr>
            <a:xfrm flipH="1" flipV="1">
              <a:off x="6588224" y="3002618"/>
              <a:ext cx="878061" cy="20172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kstvak 19"/>
            <p:cNvSpPr txBox="1"/>
            <p:nvPr/>
          </p:nvSpPr>
          <p:spPr>
            <a:xfrm>
              <a:off x="6753300" y="2852341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400" dirty="0" err="1" smtClean="0"/>
                <a:t>F</a:t>
              </a:r>
              <a:r>
                <a:rPr lang="nl-NL" sz="2400" baseline="-25000" dirty="0" err="1" smtClean="0"/>
                <a:t>s</a:t>
              </a:r>
              <a:endParaRPr lang="nl-NL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7704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4170914" y="863015"/>
            <a:ext cx="4577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Ontbind de spankracht in een horizontale en een verticale component.</a:t>
            </a:r>
            <a:endParaRPr lang="nl-NL" dirty="0"/>
          </a:p>
        </p:txBody>
      </p:sp>
      <p:grpSp>
        <p:nvGrpSpPr>
          <p:cNvPr id="13" name="Groep 12"/>
          <p:cNvGrpSpPr/>
          <p:nvPr/>
        </p:nvGrpSpPr>
        <p:grpSpPr>
          <a:xfrm>
            <a:off x="284256" y="840929"/>
            <a:ext cx="3886658" cy="4584834"/>
            <a:chOff x="467544" y="1484784"/>
            <a:chExt cx="3886658" cy="4584834"/>
          </a:xfrm>
        </p:grpSpPr>
        <p:pic>
          <p:nvPicPr>
            <p:cNvPr id="2" name="Afbeelding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484784"/>
              <a:ext cx="3240360" cy="3789554"/>
            </a:xfrm>
            <a:prstGeom prst="rect">
              <a:avLst/>
            </a:prstGeom>
          </p:spPr>
        </p:pic>
        <p:grpSp>
          <p:nvGrpSpPr>
            <p:cNvPr id="4" name="Groep 3"/>
            <p:cNvGrpSpPr/>
            <p:nvPr/>
          </p:nvGrpSpPr>
          <p:grpSpPr>
            <a:xfrm>
              <a:off x="1185850" y="1972989"/>
              <a:ext cx="878061" cy="2167543"/>
              <a:chOff x="6588224" y="2852341"/>
              <a:chExt cx="878061" cy="2167543"/>
            </a:xfrm>
          </p:grpSpPr>
          <p:cxnSp>
            <p:nvCxnSpPr>
              <p:cNvPr id="5" name="Rechte verbindingslijn met pijl 4"/>
              <p:cNvCxnSpPr/>
              <p:nvPr/>
            </p:nvCxnSpPr>
            <p:spPr>
              <a:xfrm flipH="1" flipV="1">
                <a:off x="6588224" y="3002618"/>
                <a:ext cx="878061" cy="2017266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ekstvak 5"/>
              <p:cNvSpPr txBox="1"/>
              <p:nvPr/>
            </p:nvSpPr>
            <p:spPr>
              <a:xfrm>
                <a:off x="6753300" y="2852341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 err="1" smtClean="0"/>
                  <a:t>F</a:t>
                </a:r>
                <a:r>
                  <a:rPr lang="nl-NL" sz="2400" baseline="-25000" dirty="0" err="1" smtClean="0"/>
                  <a:t>s</a:t>
                </a:r>
                <a:endParaRPr lang="nl-NL" sz="2400" dirty="0"/>
              </a:p>
            </p:txBody>
          </p:sp>
        </p:grpSp>
        <p:grpSp>
          <p:nvGrpSpPr>
            <p:cNvPr id="7" name="Groep 6"/>
            <p:cNvGrpSpPr/>
            <p:nvPr/>
          </p:nvGrpSpPr>
          <p:grpSpPr>
            <a:xfrm>
              <a:off x="2063911" y="3925550"/>
              <a:ext cx="2290291" cy="461665"/>
              <a:chOff x="2209701" y="2996952"/>
              <a:chExt cx="2290291" cy="461665"/>
            </a:xfrm>
          </p:grpSpPr>
          <p:cxnSp>
            <p:nvCxnSpPr>
              <p:cNvPr id="8" name="Rechte verbindingslijn met pijl 7"/>
              <p:cNvCxnSpPr/>
              <p:nvPr/>
            </p:nvCxnSpPr>
            <p:spPr>
              <a:xfrm>
                <a:off x="2209701" y="3214018"/>
                <a:ext cx="1714227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kstvak 8"/>
              <p:cNvSpPr txBox="1"/>
              <p:nvPr/>
            </p:nvSpPr>
            <p:spPr>
              <a:xfrm>
                <a:off x="4067944" y="2996952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 err="1" smtClean="0"/>
                  <a:t>F</a:t>
                </a:r>
                <a:r>
                  <a:rPr lang="nl-NL" sz="2400" baseline="-25000" dirty="0" err="1" smtClean="0"/>
                  <a:t>v</a:t>
                </a:r>
                <a:endParaRPr lang="nl-NL" sz="2400" dirty="0"/>
              </a:p>
            </p:txBody>
          </p:sp>
        </p:grpSp>
        <p:grpSp>
          <p:nvGrpSpPr>
            <p:cNvPr id="10" name="Groep 9"/>
            <p:cNvGrpSpPr/>
            <p:nvPr/>
          </p:nvGrpSpPr>
          <p:grpSpPr>
            <a:xfrm>
              <a:off x="1667867" y="4156383"/>
              <a:ext cx="792088" cy="1913235"/>
              <a:chOff x="1835696" y="3212976"/>
              <a:chExt cx="792088" cy="1913235"/>
            </a:xfrm>
          </p:grpSpPr>
          <p:cxnSp>
            <p:nvCxnSpPr>
              <p:cNvPr id="11" name="Rechte verbindingslijn met pijl 10"/>
              <p:cNvCxnSpPr/>
              <p:nvPr/>
            </p:nvCxnSpPr>
            <p:spPr>
              <a:xfrm>
                <a:off x="2231740" y="3212976"/>
                <a:ext cx="0" cy="144016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2" name="Tekstvak 11"/>
              <p:cNvSpPr txBox="1"/>
              <p:nvPr/>
            </p:nvSpPr>
            <p:spPr>
              <a:xfrm>
                <a:off x="1835696" y="4664546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 err="1" smtClean="0"/>
                  <a:t>F</a:t>
                </a:r>
                <a:r>
                  <a:rPr lang="nl-NL" sz="2400" baseline="-25000" dirty="0" err="1" smtClean="0"/>
                  <a:t>gew</a:t>
                </a:r>
                <a:endParaRPr lang="nl-NL" sz="2400" dirty="0"/>
              </a:p>
            </p:txBody>
          </p:sp>
        </p:grpSp>
      </p:grpSp>
      <p:cxnSp>
        <p:nvCxnSpPr>
          <p:cNvPr id="15" name="Rechte verbindingslijn 14"/>
          <p:cNvCxnSpPr/>
          <p:nvPr/>
        </p:nvCxnSpPr>
        <p:spPr>
          <a:xfrm flipV="1">
            <a:off x="1904436" y="1186180"/>
            <a:ext cx="0" cy="2310497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H="1">
            <a:off x="899592" y="3496677"/>
            <a:ext cx="981031" cy="0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H="1">
            <a:off x="683568" y="1502857"/>
            <a:ext cx="1395846" cy="0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flipV="1">
            <a:off x="1002562" y="1186180"/>
            <a:ext cx="0" cy="2462898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ep 26"/>
          <p:cNvGrpSpPr/>
          <p:nvPr/>
        </p:nvGrpSpPr>
        <p:grpSpPr>
          <a:xfrm>
            <a:off x="1904436" y="1339451"/>
            <a:ext cx="1111082" cy="2157226"/>
            <a:chOff x="1904436" y="1339451"/>
            <a:chExt cx="1111082" cy="2157226"/>
          </a:xfrm>
        </p:grpSpPr>
        <p:cxnSp>
          <p:nvCxnSpPr>
            <p:cNvPr id="24" name="Rechte verbindingslijn met pijl 23"/>
            <p:cNvCxnSpPr/>
            <p:nvPr/>
          </p:nvCxnSpPr>
          <p:spPr>
            <a:xfrm flipV="1">
              <a:off x="1904436" y="1509347"/>
              <a:ext cx="0" cy="198733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kstvak 25"/>
            <p:cNvSpPr txBox="1"/>
            <p:nvPr/>
          </p:nvSpPr>
          <p:spPr>
            <a:xfrm>
              <a:off x="2079414" y="133945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400" dirty="0" err="1" smtClean="0"/>
                <a:t>F</a:t>
              </a:r>
              <a:r>
                <a:rPr lang="nl-NL" sz="2400" baseline="-25000" dirty="0" err="1" smtClean="0"/>
                <a:t>s</a:t>
              </a:r>
              <a:r>
                <a:rPr lang="nl-NL" sz="2400" baseline="-25000" dirty="0" smtClean="0"/>
                <a:t>, </a:t>
              </a:r>
              <a:r>
                <a:rPr lang="nl-NL" sz="2400" baseline="-25000" dirty="0" err="1" smtClean="0"/>
                <a:t>vert</a:t>
              </a:r>
              <a:endParaRPr lang="nl-NL" sz="2400" dirty="0"/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1002562" y="3496677"/>
            <a:ext cx="904950" cy="489283"/>
            <a:chOff x="6005676" y="3743360"/>
            <a:chExt cx="904950" cy="489283"/>
          </a:xfrm>
        </p:grpSpPr>
        <p:cxnSp>
          <p:nvCxnSpPr>
            <p:cNvPr id="29" name="Rechte verbindingslijn met pijl 28"/>
            <p:cNvCxnSpPr/>
            <p:nvPr/>
          </p:nvCxnSpPr>
          <p:spPr>
            <a:xfrm flipH="1">
              <a:off x="6008752" y="3743360"/>
              <a:ext cx="901874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kstvak 29"/>
            <p:cNvSpPr txBox="1"/>
            <p:nvPr/>
          </p:nvSpPr>
          <p:spPr>
            <a:xfrm>
              <a:off x="6005676" y="3770978"/>
              <a:ext cx="7954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400" dirty="0" err="1" smtClean="0"/>
                <a:t>F</a:t>
              </a:r>
              <a:r>
                <a:rPr lang="nl-NL" sz="2400" baseline="-25000" dirty="0" err="1" smtClean="0"/>
                <a:t>s</a:t>
              </a:r>
              <a:r>
                <a:rPr lang="nl-NL" sz="2400" baseline="-25000" dirty="0" smtClean="0"/>
                <a:t>, hor</a:t>
              </a:r>
              <a:endParaRPr lang="nl-NL" sz="2400" dirty="0"/>
            </a:p>
          </p:txBody>
        </p:sp>
      </p:grpSp>
      <p:sp>
        <p:nvSpPr>
          <p:cNvPr id="32" name="Tekstvak 31"/>
          <p:cNvSpPr txBox="1"/>
          <p:nvPr/>
        </p:nvSpPr>
        <p:spPr>
          <a:xfrm>
            <a:off x="4170914" y="1616450"/>
            <a:ext cx="457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Nu kunnen de krachten berekend worden: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4170914" y="2065625"/>
            <a:ext cx="457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F</a:t>
            </a:r>
            <a:r>
              <a:rPr lang="nl-NL" baseline="-25000" dirty="0" err="1" smtClean="0"/>
              <a:t>s</a:t>
            </a:r>
            <a:r>
              <a:rPr lang="nl-NL" baseline="-25000" dirty="0" smtClean="0"/>
              <a:t>, hor</a:t>
            </a:r>
            <a:r>
              <a:rPr lang="nl-NL" dirty="0" smtClean="0"/>
              <a:t> = </a:t>
            </a:r>
            <a:r>
              <a:rPr lang="nl-NL" dirty="0" err="1" smtClean="0"/>
              <a:t>F</a:t>
            </a:r>
            <a:r>
              <a:rPr lang="nl-NL" baseline="-25000" dirty="0" err="1" smtClean="0"/>
              <a:t>v</a:t>
            </a:r>
            <a:r>
              <a:rPr lang="nl-NL" dirty="0" smtClean="0"/>
              <a:t> = 0,40 N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4170914" y="2504416"/>
            <a:ext cx="457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F</a:t>
            </a:r>
            <a:r>
              <a:rPr lang="nl-NL" baseline="-25000" dirty="0" err="1" smtClean="0"/>
              <a:t>s</a:t>
            </a:r>
            <a:r>
              <a:rPr lang="nl-NL" baseline="-25000" dirty="0" smtClean="0"/>
              <a:t>, </a:t>
            </a:r>
            <a:r>
              <a:rPr lang="nl-NL" baseline="-25000" dirty="0" err="1" smtClean="0"/>
              <a:t>vert</a:t>
            </a:r>
            <a:r>
              <a:rPr lang="nl-NL" dirty="0" smtClean="0"/>
              <a:t> = </a:t>
            </a:r>
            <a:r>
              <a:rPr lang="nl-NL" dirty="0" err="1" smtClean="0"/>
              <a:t>F</a:t>
            </a:r>
            <a:r>
              <a:rPr lang="nl-NL" baseline="-25000" dirty="0" err="1" smtClean="0"/>
              <a:t>gew</a:t>
            </a:r>
            <a:r>
              <a:rPr lang="nl-NL" dirty="0" smtClean="0"/>
              <a:t> = </a:t>
            </a:r>
            <a:r>
              <a:rPr lang="nl-NL" dirty="0" err="1" smtClean="0"/>
              <a:t>F</a:t>
            </a:r>
            <a:r>
              <a:rPr lang="nl-NL" baseline="-25000" dirty="0" err="1" smtClean="0"/>
              <a:t>z</a:t>
            </a:r>
            <a:r>
              <a:rPr lang="nl-NL" dirty="0" smtClean="0"/>
              <a:t> = </a:t>
            </a:r>
            <a:r>
              <a:rPr lang="nl-NL" dirty="0" err="1" smtClean="0"/>
              <a:t>m·g</a:t>
            </a:r>
            <a:r>
              <a:rPr lang="nl-NL" dirty="0" smtClean="0"/>
              <a:t> = 0,050 x 9,81 = 0,49 N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4170914" y="2963545"/>
            <a:ext cx="457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F</a:t>
            </a:r>
            <a:r>
              <a:rPr lang="nl-NL" baseline="-25000" dirty="0" smtClean="0"/>
              <a:t>s</a:t>
            </a:r>
            <a:r>
              <a:rPr lang="nl-NL" baseline="30000" dirty="0" smtClean="0"/>
              <a:t>2</a:t>
            </a:r>
            <a:r>
              <a:rPr lang="nl-NL" dirty="0" smtClean="0"/>
              <a:t> = </a:t>
            </a:r>
            <a:r>
              <a:rPr lang="nl-NL" dirty="0" err="1" smtClean="0"/>
              <a:t>F</a:t>
            </a:r>
            <a:r>
              <a:rPr lang="nl-NL" baseline="-25000" dirty="0" err="1" smtClean="0"/>
              <a:t>s</a:t>
            </a:r>
            <a:r>
              <a:rPr lang="nl-NL" baseline="-25000" dirty="0" smtClean="0"/>
              <a:t>, hor</a:t>
            </a:r>
            <a:r>
              <a:rPr lang="nl-NL" baseline="30000" dirty="0" smtClean="0"/>
              <a:t>2</a:t>
            </a:r>
            <a:r>
              <a:rPr lang="nl-NL" dirty="0"/>
              <a:t> </a:t>
            </a:r>
            <a:r>
              <a:rPr lang="nl-NL" dirty="0" smtClean="0"/>
              <a:t>+ </a:t>
            </a:r>
            <a:r>
              <a:rPr lang="nl-NL" dirty="0" err="1" smtClean="0"/>
              <a:t>F</a:t>
            </a:r>
            <a:r>
              <a:rPr lang="nl-NL" baseline="-25000" dirty="0" err="1" smtClean="0"/>
              <a:t>s</a:t>
            </a:r>
            <a:r>
              <a:rPr lang="nl-NL" baseline="-25000" dirty="0" smtClean="0"/>
              <a:t>,</a:t>
            </a:r>
            <a:r>
              <a:rPr lang="nl-NL" baseline="-25000" dirty="0"/>
              <a:t> </a:t>
            </a:r>
            <a:r>
              <a:rPr lang="nl-NL" baseline="-25000" dirty="0" smtClean="0"/>
              <a:t>vert</a:t>
            </a:r>
            <a:r>
              <a:rPr lang="nl-NL" baseline="30000" dirty="0" smtClean="0"/>
              <a:t>2</a:t>
            </a:r>
            <a:endParaRPr lang="nl-NL" dirty="0"/>
          </a:p>
        </p:txBody>
      </p:sp>
      <p:sp>
        <p:nvSpPr>
          <p:cNvPr id="36" name="Tekstvak 35"/>
          <p:cNvSpPr txBox="1"/>
          <p:nvPr/>
        </p:nvSpPr>
        <p:spPr>
          <a:xfrm>
            <a:off x="4170914" y="3524295"/>
            <a:ext cx="1481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</a:rPr>
              <a:t>Opdracht:</a:t>
            </a:r>
          </a:p>
          <a:p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</a:rPr>
              <a:t>1. Bereken </a:t>
            </a:r>
            <a:r>
              <a:rPr lang="nl-NL" b="1" dirty="0" err="1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nl-NL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nl-NL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</a:rPr>
              <a:t>2. Bereken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α</a:t>
            </a:r>
            <a:endParaRPr lang="nl-NL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6300192" y="3524295"/>
            <a:ext cx="1481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Uitkomsten:</a:t>
            </a:r>
          </a:p>
          <a:p>
            <a:r>
              <a:rPr lang="nl-NL" b="1" dirty="0" smtClean="0">
                <a:solidFill>
                  <a:srgbClr val="FF0000"/>
                </a:solidFill>
              </a:rPr>
              <a:t>1. </a:t>
            </a:r>
            <a:r>
              <a:rPr lang="nl-NL" b="1" dirty="0" err="1" smtClean="0">
                <a:solidFill>
                  <a:srgbClr val="FF0000"/>
                </a:solidFill>
              </a:rPr>
              <a:t>F</a:t>
            </a:r>
            <a:r>
              <a:rPr lang="nl-NL" b="1" baseline="-25000" dirty="0" err="1" smtClean="0">
                <a:solidFill>
                  <a:srgbClr val="FF0000"/>
                </a:solidFill>
              </a:rPr>
              <a:t>s</a:t>
            </a:r>
            <a:r>
              <a:rPr lang="nl-NL" b="1" dirty="0">
                <a:solidFill>
                  <a:srgbClr val="FF0000"/>
                </a:solidFill>
              </a:rPr>
              <a:t> </a:t>
            </a:r>
            <a:r>
              <a:rPr lang="nl-NL" b="1" dirty="0" smtClean="0">
                <a:solidFill>
                  <a:srgbClr val="FF0000"/>
                </a:solidFill>
              </a:rPr>
              <a:t>= 0,63 N</a:t>
            </a:r>
          </a:p>
          <a:p>
            <a:r>
              <a:rPr lang="nl-NL" b="1" dirty="0" smtClean="0">
                <a:solidFill>
                  <a:srgbClr val="FF0000"/>
                </a:solidFill>
              </a:rPr>
              <a:t>2.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nl-NL" b="1" dirty="0" smtClean="0">
                <a:solidFill>
                  <a:srgbClr val="FF0000"/>
                </a:solidFill>
              </a:rPr>
              <a:t> = 39</a:t>
            </a:r>
            <a:r>
              <a:rPr lang="nl-NL" b="1" dirty="0" smtClean="0">
                <a:solidFill>
                  <a:srgbClr val="FF0000"/>
                </a:solidFill>
                <a:latin typeface="Calibri"/>
              </a:rPr>
              <a:t>⁰</a:t>
            </a:r>
            <a:endParaRPr lang="nl-NL" b="1" dirty="0" smtClean="0">
              <a:solidFill>
                <a:srgbClr val="FF0000"/>
              </a:solidFill>
            </a:endParaRPr>
          </a:p>
        </p:txBody>
      </p:sp>
      <p:grpSp>
        <p:nvGrpSpPr>
          <p:cNvPr id="39" name="Groep 38"/>
          <p:cNvGrpSpPr/>
          <p:nvPr/>
        </p:nvGrpSpPr>
        <p:grpSpPr>
          <a:xfrm>
            <a:off x="4170914" y="4482638"/>
            <a:ext cx="2417310" cy="769441"/>
            <a:chOff x="4170914" y="4482638"/>
            <a:chExt cx="2417310" cy="769441"/>
          </a:xfrm>
        </p:grpSpPr>
        <p:sp>
          <p:nvSpPr>
            <p:cNvPr id="38" name="Tekstvak 37"/>
            <p:cNvSpPr txBox="1"/>
            <p:nvPr/>
          </p:nvSpPr>
          <p:spPr>
            <a:xfrm>
              <a:off x="4170914" y="4482638"/>
              <a:ext cx="241731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nl-NL" sz="800" dirty="0" smtClean="0"/>
            </a:p>
            <a:p>
              <a:r>
                <a:rPr lang="nl-NL" dirty="0" smtClean="0"/>
                <a:t>Hint:  </a:t>
              </a:r>
            </a:p>
            <a:p>
              <a:endParaRPr lang="nl-NL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1517" y="4505483"/>
              <a:ext cx="1332828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2545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184</Words>
  <Application>Microsoft Office PowerPoint</Application>
  <PresentationFormat>Diavoorstelling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Kantoorthema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Frans Capellen</dc:creator>
  <cp:lastModifiedBy>Frans Capellen</cp:lastModifiedBy>
  <cp:revision>12</cp:revision>
  <dcterms:created xsi:type="dcterms:W3CDTF">2016-11-02T15:42:44Z</dcterms:created>
  <dcterms:modified xsi:type="dcterms:W3CDTF">2016-11-02T20:01:47Z</dcterms:modified>
</cp:coreProperties>
</file>